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h7igNWzbXKQ9xJsUt69V0NM3WU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customschemas.google.com/relationships/presentationmetadata" Target="meta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50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5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50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0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0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0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0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0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50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50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0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50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50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0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0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50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0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50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0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0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50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0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0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50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0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50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0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50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0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50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0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0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0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50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50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0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50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50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0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50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0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50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0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0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50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0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50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0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0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50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50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0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0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50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0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50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50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0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50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0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0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9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9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59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5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0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60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6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6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1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61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61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6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5" name="Google Shape;185;p61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ru-RU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61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ru-RU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2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62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6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3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63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63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63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63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63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6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6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6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64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64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64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64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64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64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64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64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64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6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6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65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6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6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6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6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6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6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5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2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2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5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3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53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4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4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54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54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54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5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7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7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57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5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8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8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58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5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4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49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4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4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4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4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4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4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4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4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4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4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4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4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4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4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4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4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4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4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4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4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4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4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4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4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4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4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4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4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4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4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4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4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4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4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4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4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4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4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4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4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ru-RU"/>
              <a:t>ИНФОРМАЦИОННО МОДЕЛИРАНЕ</a:t>
            </a:r>
            <a:endParaRPr/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ru-RU"/>
              <a:t>МОДЕЛИРАНЕ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ru-RU"/>
              <a:t>МОДЕЛ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ru-RU"/>
              <a:t>ДАННИ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ru-RU"/>
              <a:t>ИНФОРМАЦИОНЕН МОДЕЛ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r>
              <a:rPr lang="ru-RU"/>
              <a:t>ЗНАНИЕТО КАТО ПРОЦЕС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НА ОБЕКТ</a:t>
            </a:r>
            <a:br>
              <a:rPr lang="ru-RU"/>
            </a:br>
            <a:r>
              <a:rPr lang="ru-RU"/>
              <a:t>ВЪНШЕН ВИД</a:t>
            </a:r>
            <a:endParaRPr/>
          </a:p>
        </p:txBody>
      </p:sp>
      <p:sp>
        <p:nvSpPr>
          <p:cNvPr id="292" name="Google Shape;292;p1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Външния вид представлява съвкупност от признаци, които обособяват външността на обекта.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Служи за: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Идентификация на обекта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Съхранение на образа на обекта</a:t>
            </a:r>
            <a:endParaRPr/>
          </a:p>
        </p:txBody>
      </p:sp>
      <p:pic>
        <p:nvPicPr>
          <p:cNvPr descr="The character creation screen from World of Warcraft . | Download  Scientific Diagram" id="293" name="Google Shape;2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548" y="3257678"/>
            <a:ext cx="5757791" cy="360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НА ОБЕКТ</a:t>
            </a:r>
            <a:br>
              <a:rPr lang="ru-RU"/>
            </a:br>
            <a:r>
              <a:rPr lang="ru-RU"/>
              <a:t>СТРУКТУРА</a:t>
            </a:r>
            <a:endParaRPr/>
          </a:p>
        </p:txBody>
      </p:sp>
      <p:sp>
        <p:nvSpPr>
          <p:cNvPr id="299" name="Google Shape;299;p1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Структурата на обекта представлява съвкупността от елементи на модела и съществуващите връзки между тях.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Служи за: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Визуализация и представяне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Изучаване на свойствата на обекта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Откриване на значими връзки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Изучаване на стабилността на обекта</a:t>
            </a:r>
            <a:endParaRPr/>
          </a:p>
        </p:txBody>
      </p:sp>
      <p:pic>
        <p:nvPicPr>
          <p:cNvPr descr="Skargul Grimgut - WOW Fanart 3 by HazardousArts on deviantART | Fan art,  Low poly art, Hand painted textures" id="300" name="Google Shape;3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036" y="2956560"/>
            <a:ext cx="3618767" cy="390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НА ОБЕКТ</a:t>
            </a:r>
            <a:br>
              <a:rPr lang="ru-RU"/>
            </a:br>
            <a:r>
              <a:rPr lang="ru-RU"/>
              <a:t>ПОВЕДЕНИЕ</a:t>
            </a:r>
            <a:endParaRPr/>
          </a:p>
        </p:txBody>
      </p:sp>
      <p:sp>
        <p:nvSpPr>
          <p:cNvPr id="306" name="Google Shape;306;p1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ru-RU"/>
              <a:t>Поведението на обекта представлява възможността за промяна на неговите характеристики във времето и </a:t>
            </a:r>
            <a:r>
              <a:rPr lang="ru-RU"/>
              <a:t>взаимодействието</a:t>
            </a:r>
            <a:r>
              <a:rPr lang="ru-RU"/>
              <a:t> му с други обекти. Промяна може да настъпи в неговия: 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Външен вид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Структура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ru-RU"/>
              <a:t>Изследването на поведението на обекта може да послужи за: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Планиране и прогнозиране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Установяване на връзки с други обекти</a:t>
            </a:r>
            <a:endParaRPr/>
          </a:p>
          <a:p>
            <a:pPr indent="-216693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Откриване на причинно следствени връзки</a:t>
            </a:r>
            <a:endParaRPr/>
          </a:p>
        </p:txBody>
      </p:sp>
      <p:pic>
        <p:nvPicPr>
          <p:cNvPr descr="WoW Hearthstone Animation by atagene on DeviantArt" id="307" name="Google Shape;3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1791" y="3603464"/>
            <a:ext cx="2632509" cy="325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НА ОБЕКТ</a:t>
            </a:r>
            <a:br>
              <a:rPr lang="ru-RU"/>
            </a:br>
            <a:r>
              <a:rPr lang="ru-RU"/>
              <a:t>СТЪПКИ</a:t>
            </a:r>
            <a:endParaRPr/>
          </a:p>
        </p:txBody>
      </p:sp>
      <p:sp>
        <p:nvSpPr>
          <p:cNvPr id="313" name="Google Shape;313;p1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Процесът на моделиране може да се сведе то три фази: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Формализация – преход от реален обект към модел.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Моделиране – изследване и преобразуване на модела.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Интерпретация – привеждане на резултатите от моделирането към реалността.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319" name="Google Shape;319;p1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How We Turn Physical Products into Realistic 3D Models for AR | by Sam  Cribbie | Shopify AR/VR | Medium" id="320" name="Google Shape;3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611" y="1146217"/>
            <a:ext cx="9753600" cy="487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КАКВО ОЗНАЧАВА МОДЕЛ </a:t>
            </a:r>
            <a:br>
              <a:rPr lang="ru-RU"/>
            </a:br>
            <a:r>
              <a:rPr lang="ru-RU"/>
              <a:t>И КАКВО ПРЕДСТАВЛЯВА?</a:t>
            </a:r>
            <a:endParaRPr/>
          </a:p>
        </p:txBody>
      </p:sp>
      <p:sp>
        <p:nvSpPr>
          <p:cNvPr id="326" name="Google Shape;326;p1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Произход на думата от латински език “modulus” – мярка, образец, прототип.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Един модел може да бъде представен в множество форми, размери и видове.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Важно е да се отбележи, че един модел не е цялата реалност, а само нейна извадка, строго определена частност.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Един модел представлява човешка конструкция, която служи за по-добро разбиране на реалния свят.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/>
          <p:nvPr/>
        </p:nvSpPr>
        <p:spPr>
          <a:xfrm>
            <a:off x="1798320" y="1442034"/>
            <a:ext cx="908304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Модел </a:t>
            </a:r>
            <a:br>
              <a:rPr b="0" i="0" lang="ru-RU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ru-RU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информационна репрезентация на обект, човек или система.</a:t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1798320" y="3438128"/>
            <a:ext cx="897636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Общоприето е, че всички модели приемат информация, обработват я и представят като определен резултат.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descr="Data and Information - Input, Process and Output" id="338" name="Google Shape;338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5972" l="0" r="0" t="15973"/>
          <a:stretch/>
        </p:blipFill>
        <p:spPr>
          <a:xfrm>
            <a:off x="2024538" y="877598"/>
            <a:ext cx="8139747" cy="61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ПРЕДНАЗНАЧЕНИЕ НА ЕДИН МОДЕЛ</a:t>
            </a:r>
            <a:endParaRPr/>
          </a:p>
        </p:txBody>
      </p:sp>
      <p:sp>
        <p:nvSpPr>
          <p:cNvPr id="344" name="Google Shape;344;p1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ru-RU"/>
              <a:t>Моделите на обекти от реалната действителност (предмети, процеси, явления) се използват за: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Представяне на материални предмети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Обяснение на известни факти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Създаване на хипотези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Получаване на нови знания за изследваните обекти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Прогнозиране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Управление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descr="Input-Processing-Output model in Precision Agriculture. Note this model...  | Download Scientific Diagram" id="350" name="Google Shape;350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3" y="1556703"/>
            <a:ext cx="10239017" cy="320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ИНФОРМАЦИОННО МОДЕЛИРАНЕ</a:t>
            </a:r>
            <a:endParaRPr/>
          </a:p>
        </p:txBody>
      </p:sp>
      <p:sp>
        <p:nvSpPr>
          <p:cNvPr id="241" name="Google Shape;241;p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Информационното моделиране е основополагаща дейност при разработването на информационни системи.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Информационния модел на една система засяга голяма част от организацията на един продукт/компания и предоставя: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i="1" lang="ru-RU"/>
              <a:t>средства</a:t>
            </a:r>
            <a:r>
              <a:rPr lang="ru-RU"/>
              <a:t>, с които информацията се </a:t>
            </a:r>
            <a:r>
              <a:rPr i="1" lang="ru-RU"/>
              <a:t>записва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i="1" lang="ru-RU"/>
              <a:t>начини</a:t>
            </a:r>
            <a:r>
              <a:rPr lang="ru-RU"/>
              <a:t>, по които информацията се </a:t>
            </a:r>
            <a:r>
              <a:rPr i="1" lang="ru-RU"/>
              <a:t>обработва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Информационните модели приемат формата на: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ER Models – entity-relationship модели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Flow diagrams – поточни диаграми или диаграми за поток на данните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ХАРАКТЕРИСТИКИ НА ЕДИН МОДЕЛ</a:t>
            </a:r>
            <a:endParaRPr/>
          </a:p>
        </p:txBody>
      </p:sp>
      <p:sp>
        <p:nvSpPr>
          <p:cNvPr id="356" name="Google Shape;356;p2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Представлява концентрирано изражение на същността на предмета или процеса, като характеризира неговите основни черти.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Притежава по-голяма нагледност, от самите обекти и активно се използва в процеса на обучението или изследването.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Играе ролята на инструмент за прогнозиране.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СВОЙСТВА НА ЕДИН МОДЕЛ</a:t>
            </a:r>
            <a:endParaRPr/>
          </a:p>
        </p:txBody>
      </p:sp>
      <p:pic>
        <p:nvPicPr>
          <p:cNvPr descr="http://tuj.asenevtsi.com/APIS/APIS043.gif" id="362" name="Google Shape;362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343" y="2097088"/>
            <a:ext cx="7290137" cy="387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СВОЙСТВА НА ЕДИН МОДЕЛ</a:t>
            </a:r>
            <a:br>
              <a:rPr lang="ru-RU"/>
            </a:br>
            <a:r>
              <a:rPr lang="ru-RU"/>
              <a:t>КРАЙНОСТ</a:t>
            </a:r>
            <a:endParaRPr/>
          </a:p>
        </p:txBody>
      </p:sp>
      <p:sp>
        <p:nvSpPr>
          <p:cNvPr id="368" name="Google Shape;368;p2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ru-RU"/>
              <a:t>Всички реални обекти като част от света са безкрайни по отношение на свойствата си свързващи ги с други обекти. </a:t>
            </a:r>
            <a:br>
              <a:rPr lang="ru-RU"/>
            </a:br>
            <a:br>
              <a:rPr lang="ru-RU"/>
            </a:br>
            <a:r>
              <a:rPr lang="ru-RU"/>
              <a:t>Всички модели са крайни: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Абстрактните модели по начало са крайни – техните свойства са фиксирани.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Реалните модели са крайни в този смисъл, че от безкрайното множество на техните свойства избираме и използваме само някои, подробно интересуващи ни свойства на обекта.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СВОЙСТВА НА ЕДИН МОДЕЛ</a:t>
            </a:r>
            <a:br>
              <a:rPr lang="ru-RU"/>
            </a:br>
            <a:r>
              <a:rPr lang="ru-RU"/>
              <a:t>ОПРОСТЕНОСТ</a:t>
            </a:r>
            <a:endParaRPr/>
          </a:p>
        </p:txBody>
      </p:sp>
      <p:sp>
        <p:nvSpPr>
          <p:cNvPr id="374" name="Google Shape;374;p2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За целите на моделирането се оказва достатъчно </a:t>
            </a:r>
            <a:br>
              <a:rPr lang="ru-RU"/>
            </a:br>
            <a:r>
              <a:rPr lang="ru-RU"/>
              <a:t>непълното, опростено изобразяване на действителността.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От два модела, описващи  с еднаква точност даден обект, </a:t>
            </a:r>
            <a:br>
              <a:rPr lang="ru-RU"/>
            </a:br>
            <a:r>
              <a:rPr lang="ru-RU"/>
              <a:t>по-близо до оригинала е този, който е по-опростен.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За конкретни цели такова опростяване се явява и необходимо, като позволява да се разкрият главните свойства на оригинала </a:t>
            </a:r>
            <a:br>
              <a:rPr lang="ru-RU"/>
            </a:br>
            <a:r>
              <a:rPr lang="ru-RU"/>
              <a:t>(физическите абстракции – идеален газ, абсолютно черно тяло и др.). 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СВОЙСТВА НА ЕДИН МОДЕЛ</a:t>
            </a:r>
            <a:br>
              <a:rPr lang="ru-RU"/>
            </a:br>
            <a:r>
              <a:rPr lang="ru-RU"/>
              <a:t>ПРИБЛИЖЕНОСТ</a:t>
            </a:r>
            <a:endParaRPr/>
          </a:p>
        </p:txBody>
      </p:sp>
      <p:sp>
        <p:nvSpPr>
          <p:cNvPr id="380" name="Google Shape;380;p2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С този термин са свързани </a:t>
            </a:r>
            <a:r>
              <a:rPr b="1" lang="ru-RU"/>
              <a:t>количествените</a:t>
            </a:r>
            <a:r>
              <a:rPr lang="ru-RU"/>
              <a:t> различия между модела и оригинала (</a:t>
            </a:r>
            <a:r>
              <a:rPr b="1" lang="ru-RU"/>
              <a:t>качествените</a:t>
            </a:r>
            <a:r>
              <a:rPr lang="ru-RU"/>
              <a:t> различия са свързани с термините крайност и опростеност).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Такива количествени различия има винаги и сами по себе си са нито големи нито малки и се явяват мерна единица за съотношението на модела към целта на моделирането.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СВОЙСТВА НА ЕДИН МОДЕЛ</a:t>
            </a:r>
            <a:br>
              <a:rPr lang="ru-RU"/>
            </a:br>
            <a:r>
              <a:rPr lang="ru-RU"/>
              <a:t>АДЕКВАТНОСТ</a:t>
            </a:r>
            <a:endParaRPr/>
          </a:p>
        </p:txBody>
      </p:sp>
      <p:sp>
        <p:nvSpPr>
          <p:cNvPr id="386" name="Google Shape;386;p25"/>
          <p:cNvSpPr txBox="1"/>
          <p:nvPr>
            <p:ph idx="1" type="body"/>
          </p:nvPr>
        </p:nvSpPr>
        <p:spPr>
          <a:xfrm>
            <a:off x="1141412" y="2249486"/>
            <a:ext cx="9905999" cy="383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Адекватен е онзи модел, с помощта на който се достига до поставената цел.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Тъй като моделът се явява изражение на характеристики на обекта на изследването, то той може да бъде абсолютно идентичен с разглеждания обект.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Но от своя страна реалния обект е безкраен за познанието. Затова няма смисъл да се стремим към точно описание на обекта. 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100% РЕАЛЕН МОДЕЛ?</a:t>
            </a:r>
            <a:endParaRPr/>
          </a:p>
        </p:txBody>
      </p:sp>
      <p:sp>
        <p:nvSpPr>
          <p:cNvPr id="392" name="Google Shape;392;p2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При стремежа за 100 % описание на обекта – нарастват разходите, свързани с моделирането, увеличава се точността и се намалява вредата от използване на неадекватен модел.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Обратно, при стремеж към 0% адекватност се намалят разходите, но се увеличава неточността на модела.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What is Data? - Answered - Twinkl Teaching Wiki" id="399" name="Google Shape;3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0133" y="1205100"/>
            <a:ext cx="8068555" cy="45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ДАННИ</a:t>
            </a:r>
            <a:endParaRPr/>
          </a:p>
        </p:txBody>
      </p:sp>
      <p:sp>
        <p:nvSpPr>
          <p:cNvPr id="405" name="Google Shape;405;p2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Бързо развиващата се икономическа глобализация и нарастващото търсене на технологии, превръща данните в много ценен ресурс.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Общият обем на данните, натрупани през цялата човешка история, днес се удвоява само за няколко години (2007).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Според Gartner:" Типичен бизнес през 2007 година използва десет пъти повече данни, отколкото през 2000 г."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Зависимостта ни от данни, създава много предизвикателства, особено по отношение на тяхното качество.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Разходите за лоши данни коства 10-20 % от приходите на организацията и 40-50 % от типичния IT бюджет.</a:t>
            </a:r>
            <a:endParaRPr/>
          </a:p>
          <a:p>
            <a:pPr indent="-8096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411" name="Google Shape;41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9897" y="424485"/>
            <a:ext cx="6009030" cy="600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ИНФОРМАЦИОНЕН МОДЕЛ</a:t>
            </a:r>
            <a:endParaRPr/>
          </a:p>
        </p:txBody>
      </p:sp>
      <p:sp>
        <p:nvSpPr>
          <p:cNvPr id="247" name="Google Shape;247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Информационния модел стой в ядрото на една информационна система.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ИМ се използва за по-нататъшното проектиране и разработка на нейните компоненти.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ИМ може да включва в себе си начина, по които данните се съхраняват, </a:t>
            </a:r>
            <a:r>
              <a:rPr lang="ru-RU"/>
              <a:t>взаимодействат</a:t>
            </a:r>
            <a:r>
              <a:rPr lang="ru-RU"/>
              <a:t> и развиват във времето.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По време на своята разработка, ИМ е нужно да бъде сверяван с потребителите (реалността), за да е сигурно, че тяхните изисквания за бъдещата информационна система са разбрани коректно и напълно.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ДАННИ</a:t>
            </a:r>
            <a:endParaRPr/>
          </a:p>
        </p:txBody>
      </p:sp>
      <p:sp>
        <p:nvSpPr>
          <p:cNvPr id="417" name="Google Shape;417;p3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Института по управление на данни оценява загуби от над 600 милиарда щатски долара за американския бизнес годишно, заради лоши данни.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Още по-големите разходи са причинени от неизвестни, непризнатите неточни данни, използвани за вземане на решения и управление на организациите.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Повечето организации признават, че харчат абсурдни суми за: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лов на липсващи данни,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корекция на неточни данни,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съвместяването на противоречиви данни.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descr="Everything is Exponential | GREG VERDINO" id="423" name="Google Shape;423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670" y="911167"/>
            <a:ext cx="8963483" cy="5035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ОПРЕДЕЛЕНИЕ ЗА ДАННИ</a:t>
            </a:r>
            <a:endParaRPr/>
          </a:p>
        </p:txBody>
      </p:sp>
      <p:sp>
        <p:nvSpPr>
          <p:cNvPr id="429" name="Google Shape;429;p32"/>
          <p:cNvSpPr txBox="1"/>
          <p:nvPr>
            <p:ph idx="1" type="body"/>
          </p:nvPr>
        </p:nvSpPr>
        <p:spPr>
          <a:xfrm>
            <a:off x="1141412" y="2249486"/>
            <a:ext cx="10103237" cy="39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са навсякъде. Фактите са всичко (само трябва да се признае, че съществуват).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(от латински ”datum", термин, взаимозаменяем с "факт." ) са неструктурирани факти за нещо (обект), които се съхраняват без да се използват.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В случай че се появи необходимост, тези данни се използват (обработват) с някаква цел (за намаляване неопределеността на обекта на изследване).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 u="sng"/>
              <a:t>Преобразуваните данни се превръщат в информация.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често са възприемани като най-ниското ниво на абстракция, от което произхождат информацията и знанието.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представляват текст, графика, звук, видео, шум и др. които са предназначени за обработка от компютър.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ИСТОРИЯ НА ДАННИТЕ</a:t>
            </a:r>
            <a:endParaRPr/>
          </a:p>
        </p:txBody>
      </p:sp>
      <p:sp>
        <p:nvSpPr>
          <p:cNvPr id="435" name="Google Shape;435;p33"/>
          <p:cNvSpPr txBox="1"/>
          <p:nvPr>
            <p:ph idx="1" type="body"/>
          </p:nvPr>
        </p:nvSpPr>
        <p:spPr>
          <a:xfrm>
            <a:off x="1141412" y="2249487"/>
            <a:ext cx="9905999" cy="3920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Основна функция на всяка дейност е събирането на факти (данни), като крайната цел е да се различи реда, който съществува между различните факти и след това да се открият </a:t>
            </a:r>
            <a:r>
              <a:rPr b="1" lang="ru-RU"/>
              <a:t>начините, по който фактите могат да бъдат организирани в смислени модели</a:t>
            </a:r>
            <a:r>
              <a:rPr lang="ru-RU"/>
              <a:t>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Въпреки, че за данните обикновено се мисли като за явление, свързано с информационните технологии, те са съществували дълго преди компютрите, толкова дълго, колкото човек съществува и може би дори преди това, в зависимост от Вашите философски и религиозни възгледи.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В този по-широк смисъл, данните се определят като наблюдаемо или измеримо сетивно възприятие (факти) от научни изследвания, открития или събития от реалния свят: хора, места, неща или събития.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Тези факти обикновено се записват под формата на числа, думи и изображения.</a:t>
            </a:r>
            <a:endParaRPr/>
          </a:p>
          <a:p>
            <a:pPr indent="-8096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ИСТОРИЯ НА ДАННИТЕ</a:t>
            </a:r>
            <a:endParaRPr/>
          </a:p>
        </p:txBody>
      </p:sp>
      <p:sp>
        <p:nvSpPr>
          <p:cNvPr id="441" name="Google Shape;441;p34"/>
          <p:cNvSpPr txBox="1"/>
          <p:nvPr>
            <p:ph idx="1" type="body"/>
          </p:nvPr>
        </p:nvSpPr>
        <p:spPr>
          <a:xfrm>
            <a:off x="1141412" y="2249486"/>
            <a:ext cx="9905999" cy="394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представят характеристики от реалния свят.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Крайната цел на данните е да предоставят полезна и точна информация в подкрепа на познанието.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Полезността на данните е в пряка зависимост от точността на тяхното синхронизиране с реалността.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нямат своя собствена стойност. Стойността им изцяло зависи от това, колко добре те представят реалния свят.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Данните могат да бъдат обработени от компютри, физическите лица и / или организации, но техния смисъл все още зависи от умението на човека да борави с тях.</a:t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  <a:p>
            <a:pPr indent="-666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ИНФОРМАЦИЯ И ДАННИ </a:t>
            </a:r>
            <a:br>
              <a:rPr lang="ru-RU"/>
            </a:br>
            <a:r>
              <a:rPr lang="ru-RU"/>
              <a:t>– ЕДНО И СЪЩО НЕЩО?</a:t>
            </a:r>
            <a:endParaRPr/>
          </a:p>
        </p:txBody>
      </p:sp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Данните са индивидуални елементи, които съдържат суров материал, които не притежава специфично значение.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Информацията представлява обработени и организирани данни, които са представени в определен контекст и притежават логическо значение.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ИНФОРМАЦИОННО МОДЕЛИРАНЕ</a:t>
            </a:r>
            <a:endParaRPr/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Явява се съставна част от моделирането на данни и дава: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формализирано представяне на обекти (entities/същности) и понятия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техните свойства и отношения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както и операциите които могат да се извършват с тях.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ВИДОВЕ ОБЕКТИ В ИМ</a:t>
            </a:r>
            <a:endParaRPr/>
          </a:p>
        </p:txBody>
      </p:sp>
      <p:sp>
        <p:nvSpPr>
          <p:cNvPr id="459" name="Google Shape;459;p3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ru-RU"/>
              <a:t>Голяма част от обектите, които се използват при информационното моделиране се  отнасят към една от следните категории: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Реален обект –  абстракция на физически сществуващи предмети (клиент, доставчик, услуга).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Роля – абстракция на предназначение на човек, част от оборудване или организация (студент, касиер, управител) 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Събитие /процес – абстракция на някакво действие (продажба, доставка).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Взаимодействие – обекти, създавани от отношения между други обекти (продадена стока, комуникация с клиента).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Спецификация – използват се за представяне на списъци от характеристики (цвят на кола, продукти в количка).</a:t>
            </a:r>
            <a:endParaRPr/>
          </a:p>
          <a:p>
            <a:pPr indent="-952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wentieth Century"/>
              <a:buNone/>
            </a:pPr>
            <a:r>
              <a:rPr lang="ru-RU"/>
              <a:t>ОСНОВНА ЗАДАЧА НА ИНФОРМАЦИОННОТО МОДЕЛИРАНЕ</a:t>
            </a:r>
            <a:br>
              <a:rPr lang="ru-RU"/>
            </a:br>
            <a:endParaRPr/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Разработка на формално описание на дадена предметна област, не зависещо от особеностите на реализация на модела и съответното програмно осигуряване.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Използването на единен информационен модел осигурява на организацията конкурентно преимущество, заключаващо се в: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Реализация на прозрачен и надежден механизъм за управление;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Минимизиране на издръжките, свързани с администрирането на голямо количество разпръснати и слабо интегрирани информационни системи;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Повишаване на коефициента на използване на ИТ инфраструктурата;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Оптимизиране на голямо количество параметри, касаещи операционната и стратегическа дейност на организацията (например въвеждане на нов продукт).</a:t>
            </a:r>
            <a:endParaRPr/>
          </a:p>
          <a:p>
            <a:pPr indent="-952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  <a:p>
            <a:pPr indent="-952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ИНФОРМАЦИОННИЯ МОДЕЛ ПОЗВОЛЯВА</a:t>
            </a:r>
            <a:endParaRPr/>
          </a:p>
        </p:txBody>
      </p:sp>
      <p:sp>
        <p:nvSpPr>
          <p:cNvPr id="471" name="Google Shape;471;p3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Да се опише взаимодействието и даде визуална представа за същностите и връзките помежду им;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Да се представи точна и пълна информация, за сметка на използване на препоръки за моделиране;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Да се сформира единен поглед към целия информационен пълнеж на бизнеса.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ИНФОРМАЦИОНЕН МОДЕЛ</a:t>
            </a:r>
            <a:endParaRPr/>
          </a:p>
        </p:txBody>
      </p:sp>
      <p:sp>
        <p:nvSpPr>
          <p:cNvPr id="253" name="Google Shape;253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Информационните модели на една организация, често включват спецификация на изискванията.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Прилагането на ИМ спомага повторното използване на части от съществуващи вече системи, както и реинженеринг на системата.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Ако същестува ИМ в стандартна форма, комуникацията между различните звена в една компания (собственици, разработчици, дизайнери, потребители) може да се подобри.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ЕДИНЕН ИНФОРМАЦИОНЕН МОДЕЛ</a:t>
            </a:r>
            <a:endParaRPr/>
          </a:p>
        </p:txBody>
      </p:sp>
      <p:sp>
        <p:nvSpPr>
          <p:cNvPr id="477" name="Google Shape;477;p4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Преимущества от използване на единен информационен модел: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Създава се единен формат за събиране и обмен на данни както в рамките на една организация, така и между различни организации.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Същаствено се упростява задачата за интеграция на различни модули от системите за управление на организацията.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Създава се възможност за използване на единна база данни за всички бизнес процеси.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ЗАЩО СЕ СЪЗДАВАТ МОДЕЛИ?</a:t>
            </a:r>
            <a:br>
              <a:rPr lang="ru-RU"/>
            </a:br>
            <a:r>
              <a:rPr lang="ru-RU"/>
              <a:t>ЗАЩО СЕ СЪБИРАТ ДАННИ?</a:t>
            </a:r>
            <a:endParaRPr/>
          </a:p>
        </p:txBody>
      </p:sp>
      <p:sp>
        <p:nvSpPr>
          <p:cNvPr id="483" name="Google Shape;483;p4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Определение за </a:t>
            </a:r>
            <a:r>
              <a:rPr b="1" lang="ru-RU"/>
              <a:t>знание</a:t>
            </a:r>
            <a:r>
              <a:rPr lang="ru-RU"/>
              <a:t>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Проверен на практика резултат от познанието за действителността.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Натрупани човешки истини, факти, принципи и други обекти на познанието.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Съвкупност от сведения, образуваща цялостно описание, съответстващо на определено равнище на осведоменост за даден проблем.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СЪЩНОСТ НА ЗНАНИЕТО</a:t>
            </a:r>
            <a:endParaRPr/>
          </a:p>
        </p:txBody>
      </p:sp>
      <p:sp>
        <p:nvSpPr>
          <p:cNvPr id="489" name="Google Shape;489;p4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 знаеш как (</a:t>
            </a:r>
            <a:r>
              <a:rPr i="1" lang="ru-RU"/>
              <a:t>Know-how</a:t>
            </a:r>
            <a:r>
              <a:rPr lang="ru-RU"/>
              <a:t>)</a:t>
            </a:r>
            <a:br>
              <a:rPr lang="ru-RU"/>
            </a:br>
            <a:r>
              <a:rPr lang="ru-RU"/>
              <a:t>Използване на изпробвани и доказани процедури за изпълнение на каквото и да 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 знаеш кой  (</a:t>
            </a:r>
            <a:r>
              <a:rPr i="1" lang="ru-RU"/>
              <a:t>Know-who</a:t>
            </a:r>
            <a:r>
              <a:rPr lang="ru-RU"/>
              <a:t>)</a:t>
            </a:r>
            <a:br>
              <a:rPr lang="ru-RU"/>
            </a:br>
            <a:r>
              <a:rPr lang="ru-RU"/>
              <a:t>Намиране на хора, притежаващи съответен опит или ресурси.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 знаеш какво  (</a:t>
            </a:r>
            <a:r>
              <a:rPr i="1" lang="ru-RU"/>
              <a:t>Know-what</a:t>
            </a:r>
            <a:r>
              <a:rPr lang="ru-RU"/>
              <a:t>)</a:t>
            </a:r>
            <a:br>
              <a:rPr lang="ru-RU"/>
            </a:br>
            <a:r>
              <a:rPr lang="ru-RU"/>
              <a:t>Способност за различаване и избор на  ключови модели и актуални действия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 знаеш защо  (</a:t>
            </a:r>
            <a:r>
              <a:rPr i="1" lang="ru-RU"/>
              <a:t>Know-why</a:t>
            </a:r>
            <a:r>
              <a:rPr lang="ru-RU"/>
              <a:t>)</a:t>
            </a:r>
            <a:br>
              <a:rPr lang="ru-RU"/>
            </a:br>
            <a:r>
              <a:rPr lang="ru-RU"/>
              <a:t>Прогнозиране на бъдещето (видение)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 знаеш кога   (</a:t>
            </a:r>
            <a:r>
              <a:rPr i="1" lang="ru-RU"/>
              <a:t>Know-when</a:t>
            </a:r>
            <a:r>
              <a:rPr lang="ru-RU"/>
              <a:t>)</a:t>
            </a:r>
            <a:br>
              <a:rPr lang="ru-RU"/>
            </a:br>
            <a:r>
              <a:rPr lang="ru-RU"/>
              <a:t>Съединяване в едно на ритъм, време и реализъм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/>
          <p:nvPr>
            <p:ph idx="1" type="body"/>
          </p:nvPr>
        </p:nvSpPr>
        <p:spPr>
          <a:xfrm>
            <a:off x="1141412" y="2249487"/>
            <a:ext cx="10486708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Знанията, получавани чрез натрупване на фактически опит, </a:t>
            </a:r>
            <a:br>
              <a:rPr lang="ru-RU"/>
            </a:br>
            <a:r>
              <a:rPr lang="ru-RU"/>
              <a:t>са продуктивни </a:t>
            </a:r>
            <a:br>
              <a:rPr lang="ru-RU"/>
            </a:br>
            <a:r>
              <a:rPr lang="ru-RU"/>
              <a:t>само тогава, </a:t>
            </a:r>
            <a:br>
              <a:rPr lang="ru-RU"/>
            </a:br>
            <a:r>
              <a:rPr lang="ru-RU"/>
              <a:t>когато те се използват при изпълнение на работа </a:t>
            </a:r>
            <a:br>
              <a:rPr lang="ru-RU"/>
            </a:br>
            <a:r>
              <a:rPr lang="ru-RU"/>
              <a:t>или се интегрират в процеса на изпълнение на работа.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descr="Компоненти на знанието" id="500" name="Google Shape;500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406" y="1272396"/>
            <a:ext cx="5183187" cy="4385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sdom Knowledge Information Data Pyramid[15] | Knowledge management,  Knowledge and wisdom, Knowledge" id="501" name="Google Shape;50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9399" y="1009128"/>
            <a:ext cx="6550025" cy="491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ЗНАНИЕТО КАТО ПРОЦЕС</a:t>
            </a:r>
            <a:endParaRPr/>
          </a:p>
        </p:txBody>
      </p:sp>
      <p:sp>
        <p:nvSpPr>
          <p:cNvPr id="507" name="Google Shape;507;p45"/>
          <p:cNvSpPr txBox="1"/>
          <p:nvPr>
            <p:ph idx="1" type="body"/>
          </p:nvPr>
        </p:nvSpPr>
        <p:spPr>
          <a:xfrm>
            <a:off x="1141412" y="2249486"/>
            <a:ext cx="9905999" cy="39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Данни – структурирани сведения, получени чрез измерване, наблюдения, анализ и други познавателни процеси, които са представени във форма, подходяща за съхранение. Данните са  резултат от процеса на структуризация на сведения.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Информация – обработени с някаква цел данни, понижаващи степента на неопределеност на конкретна ситуация. Понятието информация има смисъл само в процеса на предаване от източник към приемник във вид на съобщения.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Информационен  ресурс - получени данни, които получателят може да използва, и по този начин да ги провери чрез своя опит.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Опит – информация, проверена в процес на практическа дейност. Опитът са явява необходима предпоставка за получаване на знания. Единица за опит се явява  доказан  факт.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ЗНАНИЕТО КАТО ПРОЦЕС</a:t>
            </a:r>
            <a:endParaRPr/>
          </a:p>
        </p:txBody>
      </p:sp>
      <p:sp>
        <p:nvSpPr>
          <p:cNvPr id="513" name="Google Shape;513;p46"/>
          <p:cNvSpPr txBox="1"/>
          <p:nvPr>
            <p:ph idx="1" type="body"/>
          </p:nvPr>
        </p:nvSpPr>
        <p:spPr>
          <a:xfrm>
            <a:off x="1141412" y="2249486"/>
            <a:ext cx="9905999" cy="3989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Знания – опит, преминал процес на рефлексия и концептуализация. В индивида знанието може да се открие във вид на компетентност.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Сведения, които не са се превърнали в осмислена компетентност, се явяват или информация (не са намерили приложение в практиката), или опит (използвани са несъзнателно в практиката).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Мъдрост – натрупани знания, позволяващи на индивида да прогнозира  бъдещи събития.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ru-RU"/>
              <a:t>Може да бъде открита във вид на интуиция.  Мъдростта  се явява резултат от интегриране на разнородни знания и най-често дава отговор на следните въпроси: защо, какво, как, къде, кога.</a:t>
            </a:r>
            <a:endParaRPr/>
          </a:p>
          <a:p>
            <a:pPr indent="-5238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519" name="Google Shape;51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0655" y="618518"/>
            <a:ext cx="6890479" cy="574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Q&amp;A</a:t>
            </a:r>
            <a:endParaRPr/>
          </a:p>
        </p:txBody>
      </p:sp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2368849" y="6574352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 </a:t>
            </a:r>
            <a:endParaRPr/>
          </a:p>
        </p:txBody>
      </p:sp>
      <p:pic>
        <p:nvPicPr>
          <p:cNvPr descr="I'm not a smart Man.. But I know what correlation is. - forrest gump | Meme  Generator" id="526" name="Google Shape;5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412" y="2097088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"/>
          <p:cNvSpPr txBox="1"/>
          <p:nvPr>
            <p:ph type="title"/>
          </p:nvPr>
        </p:nvSpPr>
        <p:spPr>
          <a:xfrm>
            <a:off x="8036041" y="618518"/>
            <a:ext cx="3281003" cy="1478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ru-RU" sz="2800"/>
              <a:t>MMORPG</a:t>
            </a:r>
            <a:br>
              <a:rPr lang="ru-RU" sz="2800"/>
            </a:br>
            <a:r>
              <a:rPr lang="ru-RU" sz="2800"/>
              <a:t>INFORMATION MODEL</a:t>
            </a:r>
            <a:endParaRPr/>
          </a:p>
        </p:txBody>
      </p:sp>
      <p:sp>
        <p:nvSpPr>
          <p:cNvPr id="259" name="Google Shape;259;p5"/>
          <p:cNvSpPr/>
          <p:nvPr/>
        </p:nvSpPr>
        <p:spPr>
          <a:xfrm>
            <a:off x="798949" y="808057"/>
            <a:ext cx="6752461" cy="5234394"/>
          </a:xfrm>
          <a:prstGeom prst="round2DiagRect">
            <a:avLst>
              <a:gd fmla="val 7418" name="adj1"/>
              <a:gd fmla="val 0" name="adj2"/>
            </a:avLst>
          </a:prstGeom>
          <a:solidFill>
            <a:srgbClr val="FFFFFF"/>
          </a:solidFill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0" name="Google Shape;2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559" y="808057"/>
            <a:ext cx="6111240" cy="510288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"/>
          <p:cNvSpPr txBox="1"/>
          <p:nvPr>
            <p:ph idx="1" type="body"/>
          </p:nvPr>
        </p:nvSpPr>
        <p:spPr>
          <a:xfrm>
            <a:off x="8036041" y="2249487"/>
            <a:ext cx="3281004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572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МЕТОДИ ЗА ИНФОРМАЦИОННО МОДЕЛИРАНЕ</a:t>
            </a:r>
            <a:endParaRPr/>
          </a:p>
        </p:txBody>
      </p:sp>
      <p:sp>
        <p:nvSpPr>
          <p:cNvPr id="267" name="Google Shape;267;p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Има множество различни методи за ИМ.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При комбинирането на различни методи се прилага „сближаване“ и „хармонизация“.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"Сближаването" засяга преместване от разнообразни, съществуващи методи към "един най-добър метод” (комбиниран метод).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„Хармонизирането“ предполага съществуването на референтен метод, с който съществуващите методи имат явни съответствия.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– КАКВО ПРЕДСТАВЛЯВА?</a:t>
            </a:r>
            <a:endParaRPr/>
          </a:p>
        </p:txBody>
      </p:sp>
      <p:pic>
        <p:nvPicPr>
          <p:cNvPr descr="VR Project - Survive: Character Model" id="273" name="Google Shape;27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478" y="1951342"/>
            <a:ext cx="6592031" cy="3839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9 Of The Biggest City Models In The World" id="274" name="Google Shape;2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3386" y="1951342"/>
            <a:ext cx="7344099" cy="383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– КАКВО ПРЕДСТАВЛЯВА?</a:t>
            </a:r>
            <a:endParaRPr/>
          </a:p>
        </p:txBody>
      </p:sp>
      <p:sp>
        <p:nvSpPr>
          <p:cNvPr id="280" name="Google Shape;280;p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Създаване на модели на реално съществуващи </a:t>
            </a:r>
            <a:r>
              <a:rPr b="1" lang="ru-RU"/>
              <a:t>обекти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i="1" lang="ru-RU"/>
              <a:t>Предмети</a:t>
            </a:r>
            <a:r>
              <a:rPr lang="ru-RU"/>
              <a:t> от реален или имагинерен свят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Различни по вид </a:t>
            </a:r>
            <a:r>
              <a:rPr i="1" lang="ru-RU"/>
              <a:t>явления</a:t>
            </a:r>
            <a:r>
              <a:rPr lang="ru-RU"/>
              <a:t> и </a:t>
            </a:r>
            <a:r>
              <a:rPr i="1" lang="ru-RU"/>
              <a:t>процеси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Заместване на вече съществуващ обект с негово по-удобно копие.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ru-RU"/>
              <a:t>Получаване на повече информация за дадени обекти, чрез техните модели.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ru-RU"/>
              <a:t>МОДЕЛИРАНЕ НА ОБЕКТ</a:t>
            </a:r>
            <a:br>
              <a:rPr lang="ru-RU"/>
            </a:br>
            <a:r>
              <a:rPr lang="ru-RU"/>
              <a:t>АСПЕКТИ</a:t>
            </a:r>
            <a:endParaRPr/>
          </a:p>
        </p:txBody>
      </p:sp>
      <p:sp>
        <p:nvSpPr>
          <p:cNvPr id="286" name="Google Shape;286;p9"/>
          <p:cNvSpPr txBox="1"/>
          <p:nvPr>
            <p:ph idx="1" type="body"/>
          </p:nvPr>
        </p:nvSpPr>
        <p:spPr>
          <a:xfrm>
            <a:off x="1141412" y="2249486"/>
            <a:ext cx="9905999" cy="4151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Моделиране може да бъде извършвано върху различни аспекти от даден обект: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Външен вид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Структура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Поведение/Функционалност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ru-RU"/>
              <a:t>Комбинация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В процеса на моделиране, всеки аспект се проявява чрез съвкупност от свойства/характеристики.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2021-01-12T08:54:39Z</dcterms:created>
  <dc:creator>V Mat</dc:creator>
</cp:coreProperties>
</file>